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8"/>
  </p:notesMasterIdLst>
  <p:sldIdLst>
    <p:sldId id="256" r:id="rId2"/>
    <p:sldId id="281" r:id="rId3"/>
    <p:sldId id="285" r:id="rId4"/>
    <p:sldId id="258" r:id="rId5"/>
    <p:sldId id="259" r:id="rId6"/>
    <p:sldId id="272" r:id="rId7"/>
    <p:sldId id="273" r:id="rId8"/>
    <p:sldId id="260" r:id="rId9"/>
    <p:sldId id="286" r:id="rId10"/>
    <p:sldId id="262" r:id="rId11"/>
    <p:sldId id="267" r:id="rId12"/>
    <p:sldId id="287" r:id="rId13"/>
    <p:sldId id="288" r:id="rId14"/>
    <p:sldId id="289" r:id="rId15"/>
    <p:sldId id="280" r:id="rId16"/>
    <p:sldId id="284" r:id="rId1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romanova" initials="r" lastIdx="2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Средний стиль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E9639D4-E3E2-4D34-9284-5A2195B3D0D7}" styleName="Светлый стиль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  <a:tblStyle styleId="{85BE263C-DBD7-4A20-BB59-AAB30ACAA65A}" styleName="Средний стиль 3 - акцент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5DA37D80-6434-44D0-A028-1B22A696006F}" styleName="Светлый стиль 3 - акцент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72833802-FEF1-4C79-8D5D-14CF1EAF98D9}" styleName="Светлый стиль 2 - акцент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  <a:tblStyle styleId="{9DCAF9ED-07DC-4A11-8D7F-57B35C25682E}" styleName="Средний стиль 1 - акцент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5FD0F851-EC5A-4D38-B0AD-8093EC10F338}" styleName="Светлый стиль 1 - акцент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81" autoAdjust="0"/>
    <p:restoredTop sz="94729" autoAdjust="0"/>
  </p:normalViewPr>
  <p:slideViewPr>
    <p:cSldViewPr>
      <p:cViewPr varScale="1">
        <p:scale>
          <a:sx n="77" d="100"/>
          <a:sy n="77" d="100"/>
        </p:scale>
        <p:origin x="1618" y="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CABE97-5705-4F21-A1D4-3FCFE4CFE936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EBC866-641B-49AF-9177-622A2DF6A4EA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55158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16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0270106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8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9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3546177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11</a:t>
            </a:fld>
            <a:endParaRPr lang="ru-RU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12</a:t>
            </a:fld>
            <a:endParaRPr lang="ru-RU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13</a:t>
            </a:fld>
            <a:endParaRPr lang="ru-RU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14</a:t>
            </a:fld>
            <a:endParaRPr lang="ru-RU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2EBC866-641B-49AF-9177-622A2DF6A4EA}" type="slidenum">
              <a:rPr lang="ru-RU" smtClean="0"/>
              <a:pPr/>
              <a:t>15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301359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/>
              <a:t>Образец текста</a:t>
            </a:r>
          </a:p>
          <a:p>
            <a:pPr lvl="1" eaLnBrk="1" latinLnBrk="0" hangingPunct="1"/>
            <a:r>
              <a:rPr lang="ru-RU"/>
              <a:t>Второй уровень</a:t>
            </a:r>
          </a:p>
          <a:p>
            <a:pPr lvl="2" eaLnBrk="1" latinLnBrk="0" hangingPunct="1"/>
            <a:r>
              <a:rPr lang="ru-RU"/>
              <a:t>Третий уровень</a:t>
            </a:r>
          </a:p>
          <a:p>
            <a:pPr lvl="3" eaLnBrk="1" latinLnBrk="0" hangingPunct="1"/>
            <a:r>
              <a:rPr lang="ru-RU"/>
              <a:t>Четвертый уровень</a:t>
            </a:r>
          </a:p>
          <a:p>
            <a:pPr lvl="4" eaLnBrk="1" latinLnBrk="0" hangingPunct="1"/>
            <a:r>
              <a:rPr lang="ru-RU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/>
              <a:t>Образец текста</a:t>
            </a:r>
          </a:p>
          <a:p>
            <a:pPr lvl="1" eaLnBrk="1" latinLnBrk="0" hangingPunct="1"/>
            <a:r>
              <a:rPr kumimoji="0" lang="ru-RU"/>
              <a:t>Второй уровень</a:t>
            </a:r>
          </a:p>
          <a:p>
            <a:pPr lvl="2" eaLnBrk="1" latinLnBrk="0" hangingPunct="1"/>
            <a:r>
              <a:rPr kumimoji="0" lang="ru-RU"/>
              <a:t>Третий уровень</a:t>
            </a:r>
          </a:p>
          <a:p>
            <a:pPr lvl="3" eaLnBrk="1" latinLnBrk="0" hangingPunct="1"/>
            <a:r>
              <a:rPr kumimoji="0" lang="ru-RU"/>
              <a:t>Четвертый уровень</a:t>
            </a:r>
          </a:p>
          <a:p>
            <a:pPr lvl="4" eaLnBrk="1" latinLnBrk="0" hangingPunct="1"/>
            <a:r>
              <a:rPr kumimoji="0" lang="ru-RU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10.11.2021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467544" y="2132856"/>
            <a:ext cx="8458200" cy="1470025"/>
          </a:xfrm>
        </p:spPr>
        <p:txBody>
          <a:bodyPr>
            <a:noAutofit/>
          </a:bodyPr>
          <a:lstStyle/>
          <a:p>
            <a:r>
              <a:rPr lang="ru-RU" sz="6000">
                <a:solidFill>
                  <a:schemeClr val="accent2"/>
                </a:solidFill>
              </a:rPr>
              <a:t>ЕГЭ-2022</a:t>
            </a:r>
            <a:br>
              <a:rPr lang="ru-RU" sz="6000" dirty="0">
                <a:solidFill>
                  <a:schemeClr val="accent2"/>
                </a:solidFill>
              </a:rPr>
            </a:br>
            <a:r>
              <a:rPr lang="ru-RU" sz="6000" dirty="0">
                <a:solidFill>
                  <a:schemeClr val="accent2"/>
                </a:solidFill>
              </a:rPr>
              <a:t>по математике (базовый уровень)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ru-RU" sz="3200" dirty="0">
                <a:solidFill>
                  <a:schemeClr val="accent2"/>
                </a:solidFill>
              </a:rPr>
              <a:t>Задания, требования и изменения</a:t>
            </a:r>
          </a:p>
        </p:txBody>
      </p:sp>
    </p:spTree>
    <p:extLst>
      <p:ext uri="{BB962C8B-B14F-4D97-AF65-F5344CB8AC3E}">
        <p14:creationId xmlns:p14="http://schemas.microsoft.com/office/powerpoint/2010/main" val="169696678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marL="109728" indent="0">
              <a:buNone/>
            </a:pPr>
            <a:r>
              <a:rPr lang="ru-RU" dirty="0"/>
              <a:t>Экзаменационная работа содержит </a:t>
            </a:r>
            <a:r>
              <a:rPr lang="ru-RU" dirty="0">
                <a:solidFill>
                  <a:schemeClr val="accent2"/>
                </a:solidFill>
              </a:rPr>
              <a:t>21</a:t>
            </a:r>
            <a:r>
              <a:rPr lang="ru-RU" dirty="0"/>
              <a:t> задание базового уровня сложности.</a:t>
            </a:r>
          </a:p>
          <a:p>
            <a:endParaRPr lang="ru-RU" dirty="0"/>
          </a:p>
          <a:p>
            <a:pPr marL="402336" lvl="1" indent="0">
              <a:buNone/>
            </a:pPr>
            <a:r>
              <a:rPr lang="ru-RU" sz="2800" dirty="0"/>
              <a:t>Максимальное количество баллов – 21</a:t>
            </a:r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Действия с геометрической фигурой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  <a:r>
              <a:rPr lang="ru-RU" sz="2400" dirty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1026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53365" y="2567564"/>
            <a:ext cx="5904656" cy="4022012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№5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Действия с геометрической фигурой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  <a:r>
              <a:rPr lang="ru-RU" sz="2400" dirty="0">
                <a:solidFill>
                  <a:schemeClr val="accent2"/>
                </a:solidFill>
              </a:rPr>
              <a:t>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2050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564088" y="2996952"/>
            <a:ext cx="6184376" cy="2088231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Построение и исследование простейших математических моделей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3075" name="Picture 3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15816" y="3284984"/>
            <a:ext cx="5861248" cy="1813594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Задание №20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pPr marL="0" lvl="0" indent="0" algn="ctr">
              <a:buNone/>
            </a:pPr>
            <a:r>
              <a:rPr lang="ru-RU" dirty="0"/>
              <a:t>Построение и исследование простейших математических моделей</a:t>
            </a:r>
          </a:p>
          <a:p>
            <a:pPr marL="0" lvl="0" indent="0" algn="ctr">
              <a:buNone/>
            </a:pPr>
            <a:endParaRPr lang="ru-RU" dirty="0"/>
          </a:p>
          <a:p>
            <a:pPr marL="0" lvl="0" indent="0">
              <a:buNone/>
            </a:pPr>
            <a:r>
              <a:rPr lang="ru-RU" dirty="0"/>
              <a:t>   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Это новое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задание в </a:t>
            </a:r>
          </a:p>
          <a:p>
            <a:pPr marL="0" lvl="0" indent="0">
              <a:buNone/>
            </a:pPr>
            <a:r>
              <a:rPr lang="ru-RU" sz="2400" dirty="0">
                <a:solidFill>
                  <a:schemeClr val="accent2"/>
                </a:solidFill>
              </a:rPr>
              <a:t>     КИМ-2022</a:t>
            </a:r>
          </a:p>
        </p:txBody>
      </p:sp>
      <p:pic>
        <p:nvPicPr>
          <p:cNvPr id="4098" name="Picture 2" descr="C:\Users\yuklyukvina\Desktop\Безымянный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59832" y="3212976"/>
            <a:ext cx="5616623" cy="2084040"/>
          </a:xfrm>
          <a:prstGeom prst="rect">
            <a:avLst/>
          </a:prstGeom>
          <a:noFill/>
          <a:ln>
            <a:solidFill>
              <a:schemeClr val="tx2">
                <a:lumMod val="75000"/>
              </a:schemeClr>
            </a:solidFill>
          </a:ln>
        </p:spPr>
      </p:pic>
    </p:spTree>
    <p:extLst>
      <p:ext uri="{BB962C8B-B14F-4D97-AF65-F5344CB8AC3E}">
        <p14:creationId xmlns:p14="http://schemas.microsoft.com/office/powerpoint/2010/main" val="421398219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36576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baseline="0" dirty="0"/>
                        <a:t>4 </a:t>
                      </a:r>
                      <a:r>
                        <a:rPr lang="ru-RU" sz="2400" dirty="0"/>
                        <a:t>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6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</a:t>
                      </a:r>
                      <a:r>
                        <a:rPr lang="ru-RU" sz="2400" baseline="0" dirty="0"/>
                        <a:t> и 5</a:t>
                      </a:r>
                      <a:r>
                        <a:rPr lang="ru-RU" sz="2400" dirty="0"/>
                        <a:t> задания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Сравнение КИМ-2022 с КИМ-2021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algn="just"/>
            <a:r>
              <a:rPr lang="ru-RU" dirty="0"/>
              <a:t>Задания, которые поменяли нумерацию:</a:t>
            </a:r>
          </a:p>
        </p:txBody>
      </p:sp>
      <p:graphicFrame>
        <p:nvGraphicFramePr>
          <p:cNvPr id="8" name="Объект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48505808"/>
              </p:ext>
            </p:extLst>
          </p:nvPr>
        </p:nvGraphicFramePr>
        <p:xfrm>
          <a:off x="467544" y="2564904"/>
          <a:ext cx="8229600" cy="228600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148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1148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2022</a:t>
                      </a:r>
                      <a:r>
                        <a:rPr lang="ru-RU" sz="2400" baseline="0" dirty="0"/>
                        <a:t> </a:t>
                      </a:r>
                      <a:r>
                        <a:rPr lang="ru-RU" sz="2400" dirty="0"/>
                        <a:t>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2021г.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9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7</a:t>
                      </a:r>
                      <a:r>
                        <a:rPr lang="ru-RU" sz="2400" baseline="0" dirty="0"/>
                        <a:t> задание</a:t>
                      </a:r>
                      <a:endParaRPr lang="ru-RU" sz="2400" dirty="0"/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8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21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20 задание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0236813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Исключили задание 2 на вычисления и преобразования. Теперь это умение проверяет задание 7.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Добавили задания 5 и 20. Задание 5 проверяет действия с геометрическими фигурами, а задание 20 — работу с простейшими математическими моделями.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/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Изменения в КИМ ЕГЭ-2022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Autofit/>
          </a:bodyPr>
          <a:lstStyle/>
          <a:p>
            <a:pPr lvl="0" algn="just"/>
            <a:r>
              <a:rPr lang="ru-RU" dirty="0"/>
              <a:t>Увеличилось количество заданий. Теперь их 21, а не 20. </a:t>
            </a:r>
          </a:p>
          <a:p>
            <a:pPr lvl="0" algn="just"/>
            <a:endParaRPr lang="ru-RU" dirty="0"/>
          </a:p>
          <a:p>
            <a:pPr lvl="0" algn="just"/>
            <a:r>
              <a:rPr lang="ru-RU" dirty="0"/>
              <a:t>Максимальный балл за работу — 21.</a:t>
            </a:r>
          </a:p>
        </p:txBody>
      </p:sp>
    </p:spTree>
    <p:extLst>
      <p:ext uri="{BB962C8B-B14F-4D97-AF65-F5344CB8AC3E}">
        <p14:creationId xmlns:p14="http://schemas.microsoft.com/office/powerpoint/2010/main" val="1172970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На что обратить внимание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endParaRPr lang="ru-RU" dirty="0"/>
          </a:p>
          <a:p>
            <a:r>
              <a:rPr lang="ru-RU" dirty="0"/>
              <a:t>Время </a:t>
            </a:r>
          </a:p>
          <a:p>
            <a:r>
              <a:rPr lang="ru-RU" dirty="0"/>
              <a:t>Дополнительное оборудование</a:t>
            </a:r>
          </a:p>
          <a:p>
            <a:r>
              <a:rPr lang="ru-RU" dirty="0"/>
              <a:t>Первичный балл</a:t>
            </a:r>
          </a:p>
          <a:p>
            <a:r>
              <a:rPr lang="ru-RU" dirty="0"/>
              <a:t>Содержательные разделы предмета</a:t>
            </a:r>
          </a:p>
          <a:p>
            <a:r>
              <a:rPr lang="ru-RU" dirty="0"/>
              <a:t>Задания</a:t>
            </a:r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Время выполнения работы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3 часа (180 минут)</a:t>
            </a:r>
            <a:r>
              <a:rPr lang="ru-RU" dirty="0">
                <a:solidFill>
                  <a:schemeClr val="accent2"/>
                </a:solidFill>
              </a:rPr>
              <a:t> </a:t>
            </a: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r>
              <a:rPr lang="ru-RU" dirty="0">
                <a:solidFill>
                  <a:schemeClr val="accent2"/>
                </a:solidFill>
              </a:rPr>
              <a:t>Для учеников с ОВЗ, детей-инвалидов и инвалидов</a:t>
            </a:r>
            <a:r>
              <a:rPr lang="ru-RU" dirty="0"/>
              <a:t> </a:t>
            </a:r>
            <a:r>
              <a:rPr lang="ru-RU" dirty="0">
                <a:solidFill>
                  <a:schemeClr val="accent2"/>
                </a:solidFill>
              </a:rPr>
              <a:t>– </a:t>
            </a:r>
            <a:r>
              <a:rPr lang="ru-RU" dirty="0"/>
              <a:t>4 часа 30 минут (270 минут) </a:t>
            </a:r>
            <a:endParaRPr lang="ru-RU" dirty="0">
              <a:solidFill>
                <a:schemeClr val="accent2"/>
              </a:solidFill>
            </a:endParaRPr>
          </a:p>
          <a:p>
            <a:pPr marL="109728" indent="0" algn="ctr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58190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Дополнительное оборудование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>
            <a:normAutofit/>
          </a:bodyPr>
          <a:lstStyle/>
          <a:p>
            <a:endParaRPr lang="ru-RU" dirty="0"/>
          </a:p>
          <a:p>
            <a:r>
              <a:rPr lang="ru-RU" dirty="0"/>
              <a:t>Справочные материалы, которые выданы вместе с вариантом КИМ</a:t>
            </a:r>
          </a:p>
          <a:p>
            <a:endParaRPr lang="ru-RU" dirty="0"/>
          </a:p>
          <a:p>
            <a:r>
              <a:rPr lang="ru-RU" dirty="0"/>
              <a:t>Линейка</a:t>
            </a:r>
          </a:p>
          <a:p>
            <a:pPr lvl="1">
              <a:buNone/>
            </a:pPr>
            <a:r>
              <a:rPr lang="ru-RU" dirty="0"/>
              <a:t>Не должна содержать справочную информацию</a:t>
            </a:r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rm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Первичный балл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43136"/>
            <a:ext cx="8229600" cy="4325112"/>
          </a:xfrm>
        </p:spPr>
        <p:txBody>
          <a:bodyPr/>
          <a:lstStyle/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just">
              <a:buNone/>
            </a:pPr>
            <a:endParaRPr lang="ru-RU" dirty="0"/>
          </a:p>
          <a:p>
            <a:pPr marL="109728" indent="0" algn="ctr">
              <a:buNone/>
            </a:pPr>
            <a:r>
              <a:rPr lang="ru-RU" dirty="0"/>
              <a:t>Максимальный первичный балл – 21</a:t>
            </a:r>
          </a:p>
          <a:p>
            <a:pPr marL="109728" indent="0">
              <a:buNone/>
            </a:pPr>
            <a:endParaRPr lang="ru-RU" dirty="0"/>
          </a:p>
          <a:p>
            <a:pPr marL="109728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3219911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338328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Алгебра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10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Уравнения и неравенства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3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Функции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indent="0" algn="just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Начала математического анализа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pSp>
        <p:nvGrpSpPr>
          <p:cNvPr id="8" name="Группа 7"/>
          <p:cNvGrpSpPr/>
          <p:nvPr/>
        </p:nvGrpSpPr>
        <p:grpSpPr>
          <a:xfrm>
            <a:off x="81888" y="6444538"/>
            <a:ext cx="9062112" cy="321475"/>
            <a:chOff x="81888" y="6444538"/>
            <a:chExt cx="8135839" cy="321475"/>
          </a:xfrm>
        </p:grpSpPr>
        <p:pic>
          <p:nvPicPr>
            <p:cNvPr id="9" name="Picture 2" descr="C:\Users\ymedvedeva\Desktop\Медведева\ПРЕЗЕНТАЦИИ\ЛОГОТИПЫ\SZDSH_CMYK - копия.png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81888" y="6444538"/>
              <a:ext cx="1135516" cy="321475"/>
            </a:xfrm>
            <a:prstGeom prst="rect">
              <a:avLst/>
            </a:prstGeom>
            <a:noFill/>
          </p:spPr>
        </p:pic>
        <p:pic>
          <p:nvPicPr>
            <p:cNvPr id="10" name="Picture 3" descr="C:\Users\ymedvedeva\Desktop\Медведева\ПРЕЗЕНТАЦИИ\ЛОГОТИПЫ\Action+MCFR.png"/>
            <p:cNvPicPr>
              <a:picLocks noChangeAspect="1" noChangeArrowheads="1"/>
            </p:cNvPicPr>
            <p:nvPr/>
          </p:nvPicPr>
          <p:blipFill rotWithShape="1">
            <a:blip r:embed="rId4" cstate="print">
              <a:duotone>
                <a:prstClr val="black"/>
                <a:srgbClr val="FF0000">
                  <a:tint val="45000"/>
                  <a:satMod val="400000"/>
                </a:srgbClr>
              </a:duotone>
              <a:extLst>
                <a:ext uri="{BEBA8EAE-BF5A-486C-A8C5-ECC9F3942E4B}">
                  <a14:imgProps xmlns:a14="http://schemas.microsoft.com/office/drawing/2010/main">
                    <a14:imgLayer r:embed="rId5">
                      <a14:imgEffect>
                        <a14:brightnessContrast bright="40000" contrast="40000"/>
                      </a14:imgEffect>
                    </a14:imgLayer>
                  </a14:imgProps>
                </a:ext>
              </a:extLst>
            </a:blip>
            <a:srcRect t="1" r="50000" b="15600"/>
            <a:stretch/>
          </p:blipFill>
          <p:spPr bwMode="auto">
            <a:xfrm>
              <a:off x="7398330" y="6589576"/>
              <a:ext cx="819397" cy="176437"/>
            </a:xfrm>
            <a:prstGeom prst="rect">
              <a:avLst/>
            </a:prstGeom>
            <a:noFill/>
          </p:spPr>
        </p:pic>
      </p:grpSp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836712"/>
            <a:ext cx="8229600" cy="1066800"/>
          </a:xfrm>
        </p:spPr>
        <p:txBody>
          <a:bodyPr>
            <a:noAutofit/>
          </a:bodyPr>
          <a:lstStyle/>
          <a:p>
            <a:pPr algn="ctr"/>
            <a:r>
              <a:rPr lang="ru-RU" b="1" dirty="0">
                <a:solidFill>
                  <a:schemeClr val="accent2">
                    <a:lumMod val="75000"/>
                  </a:schemeClr>
                </a:solidFill>
              </a:rPr>
              <a:t>Содержательные разделы</a:t>
            </a:r>
          </a:p>
        </p:txBody>
      </p:sp>
      <p:graphicFrame>
        <p:nvGraphicFramePr>
          <p:cNvPr id="7" name="Объект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1433535"/>
              </p:ext>
            </p:extLst>
          </p:nvPr>
        </p:nvGraphicFramePr>
        <p:xfrm>
          <a:off x="467544" y="2276872"/>
          <a:ext cx="8136135" cy="2834640"/>
        </p:xfrm>
        <a:graphic>
          <a:graphicData uri="http://schemas.openxmlformats.org/drawingml/2006/table">
            <a:tbl>
              <a:tblPr firstRow="1" bandRow="1">
                <a:tableStyleId>{9DCAF9ED-07DC-4A11-8D7F-57B35C25682E}</a:tableStyleId>
              </a:tblPr>
              <a:tblGrid>
                <a:gridCol w="410445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01622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1545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ru-RU" sz="2400" dirty="0"/>
                        <a:t>Разделы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заданий в КИМ-2022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2400" dirty="0"/>
                        <a:t>Кол-во заданий в КИМ-2021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Геометрия</a:t>
                      </a:r>
                      <a:endParaRPr lang="ru-RU" sz="32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5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4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Элементы комбинаторики,</a:t>
                      </a:r>
                    </a:p>
                    <a:p>
                      <a:pPr algn="just"/>
                      <a:r>
                        <a:rPr kumimoji="0" lang="ru-RU" sz="2400" kern="1200" baseline="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статистики и теории вероятностей</a:t>
                      </a:r>
                      <a:endParaRPr lang="ru-RU" sz="40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400" dirty="0"/>
                        <a:t>1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2020582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Другая 12">
      <a:dk1>
        <a:sysClr val="windowText" lastClr="000000"/>
      </a:dk1>
      <a:lt1>
        <a:sysClr val="window" lastClr="FFFFFF"/>
      </a:lt1>
      <a:dk2>
        <a:srgbClr val="FFDEA4"/>
      </a:dk2>
      <a:lt2>
        <a:srgbClr val="DFE6D0"/>
      </a:lt2>
      <a:accent1>
        <a:srgbClr val="759AA5"/>
      </a:accent1>
      <a:accent2>
        <a:srgbClr val="740000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816</TotalTime>
  <Words>360</Words>
  <Application>Microsoft Office PowerPoint</Application>
  <PresentationFormat>Экран (4:3)</PresentationFormat>
  <Paragraphs>136</Paragraphs>
  <Slides>16</Slides>
  <Notes>10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16</vt:i4>
      </vt:variant>
    </vt:vector>
  </HeadingPairs>
  <TitlesOfParts>
    <vt:vector size="21" baseType="lpstr">
      <vt:lpstr>Calibri</vt:lpstr>
      <vt:lpstr>Georgia</vt:lpstr>
      <vt:lpstr>Trebuchet MS</vt:lpstr>
      <vt:lpstr>Wingdings 2</vt:lpstr>
      <vt:lpstr>Городская</vt:lpstr>
      <vt:lpstr>ЕГЭ-2022 по математике (базовый уровень)</vt:lpstr>
      <vt:lpstr>Изменения в КИМ ЕГЭ-2022</vt:lpstr>
      <vt:lpstr>Изменения в КИМ ЕГЭ-2022</vt:lpstr>
      <vt:lpstr>На что обратить внимание</vt:lpstr>
      <vt:lpstr>Время выполнения работы </vt:lpstr>
      <vt:lpstr>Дополнительное оборудование</vt:lpstr>
      <vt:lpstr>Первичный балл</vt:lpstr>
      <vt:lpstr>Содержательные разделы</vt:lpstr>
      <vt:lpstr>Содержательные разделы</vt:lpstr>
      <vt:lpstr>Задания</vt:lpstr>
      <vt:lpstr>Задание №5</vt:lpstr>
      <vt:lpstr>Задание №5</vt:lpstr>
      <vt:lpstr>Задание №20</vt:lpstr>
      <vt:lpstr>Задание №20</vt:lpstr>
      <vt:lpstr>Сравнение КИМ-2022 с КИМ-2021</vt:lpstr>
      <vt:lpstr>Сравнение КИМ-2022 с КИМ-2021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ОГЭ-2021  по русскому языку</dc:title>
  <dc:creator>Sony</dc:creator>
  <cp:lastModifiedBy>Хасан Рифатов</cp:lastModifiedBy>
  <cp:revision>129</cp:revision>
  <dcterms:created xsi:type="dcterms:W3CDTF">2020-08-31T10:23:09Z</dcterms:created>
  <dcterms:modified xsi:type="dcterms:W3CDTF">2021-11-10T08:42:00Z</dcterms:modified>
</cp:coreProperties>
</file>